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86" r:id="rId3"/>
    <p:sldId id="282" r:id="rId4"/>
    <p:sldId id="257" r:id="rId5"/>
    <p:sldId id="283" r:id="rId6"/>
    <p:sldId id="258" r:id="rId7"/>
    <p:sldId id="259" r:id="rId8"/>
    <p:sldId id="260" r:id="rId9"/>
    <p:sldId id="261" r:id="rId10"/>
    <p:sldId id="262" r:id="rId11"/>
    <p:sldId id="284"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5" r:id="rId30"/>
    <p:sldId id="280" r:id="rId31"/>
    <p:sldId id="281" r:id="rId32"/>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9" autoAdjust="0"/>
    <p:restoredTop sz="62045" autoAdjust="0"/>
  </p:normalViewPr>
  <p:slideViewPr>
    <p:cSldViewPr>
      <p:cViewPr varScale="1">
        <p:scale>
          <a:sx n="43" d="100"/>
          <a:sy n="43" d="100"/>
        </p:scale>
        <p:origin x="156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F7093-D484-4673-9983-A734D8F3E213}" type="datetimeFigureOut">
              <a:rPr lang="nb-NO" smtClean="0"/>
              <a:t>17.02.2017</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3C469D-8AD4-4132-B08F-BE117856E0FF}" type="slidenum">
              <a:rPr lang="nb-NO" smtClean="0"/>
              <a:t>‹#›</a:t>
            </a:fld>
            <a:endParaRPr lang="nb-NO"/>
          </a:p>
        </p:txBody>
      </p:sp>
    </p:spTree>
    <p:extLst>
      <p:ext uri="{BB962C8B-B14F-4D97-AF65-F5344CB8AC3E}">
        <p14:creationId xmlns:p14="http://schemas.microsoft.com/office/powerpoint/2010/main" val="1354921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a:t>
            </a:fld>
            <a:endParaRPr lang="nb-NO"/>
          </a:p>
        </p:txBody>
      </p:sp>
    </p:spTree>
    <p:extLst>
      <p:ext uri="{BB962C8B-B14F-4D97-AF65-F5344CB8AC3E}">
        <p14:creationId xmlns:p14="http://schemas.microsoft.com/office/powerpoint/2010/main" val="2631494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første brevet er rettet til menigheten i </a:t>
            </a:r>
            <a:r>
              <a:rPr lang="nb-NO" dirty="0" err="1"/>
              <a:t>Efesus</a:t>
            </a:r>
            <a:r>
              <a:rPr lang="nb-NO" dirty="0"/>
              <a:t>. Byen var den største og viktigste i Lilleasia, et viktig handelssenter, hvor fire viktige veier møttes. Den hadde stor frihet som en slags fristad innen Romerriket, omtrent som Hong Kong i Kina,</a:t>
            </a:r>
            <a:r>
              <a:rPr lang="nb-NO" baseline="0" dirty="0"/>
              <a:t> </a:t>
            </a:r>
            <a:r>
              <a:rPr lang="nb-NO" dirty="0"/>
              <a:t>det var ingen garnison der.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10</a:t>
            </a:fld>
            <a:endParaRPr lang="nb-NO"/>
          </a:p>
        </p:txBody>
      </p:sp>
    </p:spTree>
    <p:extLst>
      <p:ext uri="{BB962C8B-B14F-4D97-AF65-F5344CB8AC3E}">
        <p14:creationId xmlns:p14="http://schemas.microsoft.com/office/powerpoint/2010/main" val="7397218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Religiøst sett var </a:t>
            </a:r>
            <a:r>
              <a:rPr lang="nb-NO" dirty="0" err="1"/>
              <a:t>Efesus</a:t>
            </a:r>
            <a:r>
              <a:rPr lang="nb-NO" dirty="0"/>
              <a:t> dominert av dyrkelse av den kvinnelige guden Diana,</a:t>
            </a:r>
            <a:r>
              <a:rPr lang="nb-NO" baseline="0" dirty="0"/>
              <a:t> som også hadde navnet Artemis. </a:t>
            </a:r>
            <a:r>
              <a:rPr lang="nb-NO" dirty="0"/>
              <a:t>Templet til hennes ære var en enorm bygning, regnet som et av verdens sju underverker. Der var det blant annet full aktivitet med tempelprostitusjon.</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11</a:t>
            </a:fld>
            <a:endParaRPr lang="nb-NO"/>
          </a:p>
        </p:txBody>
      </p:sp>
    </p:spTree>
    <p:extLst>
      <p:ext uri="{BB962C8B-B14F-4D97-AF65-F5344CB8AC3E}">
        <p14:creationId xmlns:p14="http://schemas.microsoft.com/office/powerpoint/2010/main" val="987180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Nettopp i </a:t>
            </a:r>
            <a:r>
              <a:rPr lang="nb-NO" dirty="0" err="1"/>
              <a:t>Efesus</a:t>
            </a:r>
            <a:r>
              <a:rPr lang="nb-NO" dirty="0"/>
              <a:t> hadde Jesus plantet en betydningsfull forsamling. En stor vekkelse var startpunktet for det kristne arbeidet der i byen, kan vi lese i Apostelgjerningene 18 og 19. Paulus begynte, </a:t>
            </a:r>
            <a:r>
              <a:rPr lang="nb-NO" dirty="0" err="1"/>
              <a:t>Akvilas</a:t>
            </a:r>
            <a:r>
              <a:rPr lang="nb-NO" dirty="0"/>
              <a:t> og Apollos fortsatte, og Timoteus hadde vært forstander der. Apostelen Johannes bosatte seg </a:t>
            </a:r>
            <a:r>
              <a:rPr lang="nb-NO" dirty="0" err="1"/>
              <a:t>Efesus</a:t>
            </a:r>
            <a:r>
              <a:rPr lang="nb-NO" dirty="0"/>
              <a:t>. </a:t>
            </a:r>
          </a:p>
          <a:p>
            <a:r>
              <a:rPr lang="nb-NO" dirty="0"/>
              <a:t>	Ordet ble forkynt rikelig. </a:t>
            </a:r>
            <a:r>
              <a:rPr lang="nb-NO" dirty="0" err="1"/>
              <a:t>Efesus</a:t>
            </a:r>
            <a:r>
              <a:rPr lang="nb-NO" dirty="0"/>
              <a:t> var en bastion for sannheten, en festning for troen.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12</a:t>
            </a:fld>
            <a:endParaRPr lang="nb-NO"/>
          </a:p>
        </p:txBody>
      </p:sp>
    </p:spTree>
    <p:extLst>
      <p:ext uri="{BB962C8B-B14F-4D97-AF65-F5344CB8AC3E}">
        <p14:creationId xmlns:p14="http://schemas.microsoft.com/office/powerpoint/2010/main" val="33015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Menigheten var skapt av en rik forkynnelse. Slik er det ofte også i dag. Levende forsamlinger har begynt og er blitt holdt ved like av vekkelser som har hjulpet oss til å se både syndens alvor og det herlige ved frelsen i Kristus. </a:t>
            </a:r>
          </a:p>
          <a:p>
            <a:r>
              <a:rPr lang="nb-NO" dirty="0"/>
              <a:t>	Det er stadig et press på forkynnelsen. Den kan få mindre plass i tid. Mer alvorlig er om den ikke fremstår som Guds</a:t>
            </a:r>
            <a:r>
              <a:rPr lang="nb-NO" baseline="0" dirty="0"/>
              <a:t> tale aktualisert inn i vår situasjon.</a:t>
            </a:r>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13</a:t>
            </a:fld>
            <a:endParaRPr lang="nb-NO"/>
          </a:p>
        </p:txBody>
      </p:sp>
    </p:spTree>
    <p:extLst>
      <p:ext uri="{BB962C8B-B14F-4D97-AF65-F5344CB8AC3E}">
        <p14:creationId xmlns:p14="http://schemas.microsoft.com/office/powerpoint/2010/main" val="2336109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vers 2 og 3 får menigheten ros, den får høre om hva Jesus anser som dens sterke sider: </a:t>
            </a:r>
          </a:p>
          <a:p>
            <a:r>
              <a:rPr lang="nb-NO" dirty="0"/>
              <a:t>«Jeg vet om dine gjerninger og ditt arbeid og din utholdenhet, og at du ikke kan tåle de onde. Du har prøvd dem som kaller seg selv apostler, og ikke er det, og du har funnet at de er løgnere. Du har tålmodighet, du har hatt mye å bære for mitt navns skyld, og du er ikke gått trett.»</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14</a:t>
            </a:fld>
            <a:endParaRPr lang="nb-NO"/>
          </a:p>
        </p:txBody>
      </p:sp>
    </p:spTree>
    <p:extLst>
      <p:ext uri="{BB962C8B-B14F-4D97-AF65-F5344CB8AC3E}">
        <p14:creationId xmlns:p14="http://schemas.microsoft.com/office/powerpoint/2010/main" val="33761472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Gud vet om våre gjerninger, ja, han vet alt om oss. De troende i </a:t>
            </a:r>
            <a:r>
              <a:rPr lang="nb-NO" dirty="0" err="1"/>
              <a:t>Efesus</a:t>
            </a:r>
            <a:r>
              <a:rPr lang="nb-NO" dirty="0"/>
              <a:t> levde i en dynamisk tjeneste. De var en hardt arbeidende gruppe. Det er brukt ordet </a:t>
            </a:r>
            <a:r>
              <a:rPr lang="nb-NO" dirty="0" err="1"/>
              <a:t>kopos</a:t>
            </a:r>
            <a:r>
              <a:rPr lang="nb-NO" dirty="0"/>
              <a:t> – strev, de tjente Kristus i den grad at de ble utmattet. De tjente Kristus hele tiden. De hadde selvstartere, var motiverte og aktive. Underviste i Bibelen. Nådde sjeler. Støttet hverandre. Ga mat til de fattige. Menigheten var slett ikke et museum av passive troende.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15</a:t>
            </a:fld>
            <a:endParaRPr lang="nb-NO"/>
          </a:p>
        </p:txBody>
      </p:sp>
    </p:spTree>
    <p:extLst>
      <p:ext uri="{BB962C8B-B14F-4D97-AF65-F5344CB8AC3E}">
        <p14:creationId xmlns:p14="http://schemas.microsoft.com/office/powerpoint/2010/main" val="21269346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hadde vist tålmodighet, det vil si at de hadde tålt det onde de var blitt utsatt for, uten å gi opp. Tålmodighet og tålsomhet er gode egenskaper. Mange går for fort trett av forsamlingen sin, de syns det skjer for lite spennende og nytt. Men slike tanker må vi vokte oss for. Hold ut, og tål vanskeligheter og tunge tider, og vær trofast i tjenesten Herren har gitt deg.</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16</a:t>
            </a:fld>
            <a:endParaRPr lang="nb-NO"/>
          </a:p>
        </p:txBody>
      </p:sp>
    </p:spTree>
    <p:extLst>
      <p:ext uri="{BB962C8B-B14F-4D97-AF65-F5344CB8AC3E}">
        <p14:creationId xmlns:p14="http://schemas.microsoft.com/office/powerpoint/2010/main" val="29747425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 overfor falsk lære kan ikke Guds menighet bare vise tålmodighet, toleranse og inkluderende holdninger. Vi må ta avstand fra dem som fører vill. I </a:t>
            </a:r>
            <a:r>
              <a:rPr lang="nb-NO" dirty="0" err="1"/>
              <a:t>Efesus</a:t>
            </a:r>
            <a:r>
              <a:rPr lang="nb-NO" dirty="0"/>
              <a:t> hadde de opplevd at falske forkynnere opptrådte. De kalte seg apostler. I den første kristne tiden var det betegnelsen på kristne ledere som hadde vandret sammen med Jesus før oppstandelsen. De hadde naturligvis en spesiell autoritet.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17</a:t>
            </a:fld>
            <a:endParaRPr lang="nb-NO"/>
          </a:p>
        </p:txBody>
      </p:sp>
    </p:spTree>
    <p:extLst>
      <p:ext uri="{BB962C8B-B14F-4D97-AF65-F5344CB8AC3E}">
        <p14:creationId xmlns:p14="http://schemas.microsoft.com/office/powerpoint/2010/main" val="12821568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At noen bløffet om dette og dermed fikk en spesiell makt, var det grunn til å si et kraftig nei til. Menigheten får ros for at de hadde avslørt og avvist falske predikanter. De kunne ikke tåle de onde. De ville ikke godta synd i leiren. Hvem som helst fikk ikke slippe til på talerstolen.</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18</a:t>
            </a:fld>
            <a:endParaRPr lang="nb-NO"/>
          </a:p>
        </p:txBody>
      </p:sp>
    </p:spTree>
    <p:extLst>
      <p:ext uri="{BB962C8B-B14F-4D97-AF65-F5344CB8AC3E}">
        <p14:creationId xmlns:p14="http://schemas.microsoft.com/office/powerpoint/2010/main" val="35203113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dag trenger vi også å være oppmerksom på uredelig framferd. Mange falske profeter skal opptre i endetiden, advarte Jesus. (Matt 24,25) De skal til og med stå fram og gjøre store tegn og under, slik at de om mulig kan føre de utvalgte vill. Noen lar seg dessverre bløffe. Ikke alle kristne ser hva som er viktig når det gjelder kristen tro og lære.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19</a:t>
            </a:fld>
            <a:endParaRPr lang="nb-NO"/>
          </a:p>
        </p:txBody>
      </p:sp>
    </p:spTree>
    <p:extLst>
      <p:ext uri="{BB962C8B-B14F-4D97-AF65-F5344CB8AC3E}">
        <p14:creationId xmlns:p14="http://schemas.microsoft.com/office/powerpoint/2010/main" val="2033711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Vi kunne ha gått inn på det første kapitlet. Her får vi presentert hvordan Jesus Kristus er, som den store og allmektige, og hvordan han kommer med sitt kall til sin kristne kirke i verden. Kapitlet kan deles inn i tre. Fra vers 1 til 11 får vi presentert dette kallet. Fra vers 12 til 16 får vi møte ham som kaller, og i vers 17 til 20 får vi høre om en passende respons fra vår side.</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a:t>
            </a:fld>
            <a:endParaRPr lang="nb-NO"/>
          </a:p>
        </p:txBody>
      </p:sp>
    </p:spTree>
    <p:extLst>
      <p:ext uri="{BB962C8B-B14F-4D97-AF65-F5344CB8AC3E}">
        <p14:creationId xmlns:p14="http://schemas.microsoft.com/office/powerpoint/2010/main" val="40271098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sies mye positivt om menigheten i </a:t>
            </a:r>
            <a:r>
              <a:rPr lang="nb-NO" dirty="0" err="1"/>
              <a:t>Efesus</a:t>
            </a:r>
            <a:r>
              <a:rPr lang="nb-NO" dirty="0"/>
              <a:t>. Men nå går Ordet over til å peke på det alvorligste problemet. I vers fire i Åpenbaringen to står det slik: «Men jeg har imot deg at du har forlatt din første kjærlighet.»    </a:t>
            </a:r>
            <a:br>
              <a:rPr lang="nb-NO" dirty="0"/>
            </a:br>
            <a:r>
              <a:rPr lang="nb-NO" dirty="0"/>
              <a:t>	La det synke inn: En menighet</a:t>
            </a:r>
            <a:r>
              <a:rPr lang="nb-NO" baseline="0" dirty="0"/>
              <a:t> med masse, god aktivitet. Hadde vært i stand til å foreta sunne grenseoppganger mot vranglære og </a:t>
            </a:r>
            <a:r>
              <a:rPr lang="nb-NO" baseline="0" dirty="0" err="1"/>
              <a:t>vranglærere</a:t>
            </a:r>
            <a:r>
              <a:rPr lang="nb-NO" baseline="0" dirty="0"/>
              <a:t>.</a:t>
            </a:r>
            <a:endParaRPr lang="nb-NO" dirty="0"/>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20</a:t>
            </a:fld>
            <a:endParaRPr lang="nb-NO"/>
          </a:p>
        </p:txBody>
      </p:sp>
    </p:spTree>
    <p:extLst>
      <p:ext uri="{BB962C8B-B14F-4D97-AF65-F5344CB8AC3E}">
        <p14:creationId xmlns:p14="http://schemas.microsoft.com/office/powerpoint/2010/main" val="18425839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Forlatt din første kjærlighet? Vi tenker lett på en mann og en kvinne som er blitt forelsket i hverandre. Ja, de er glødende forelsket i begynnelsen. Men etter noen års ekteskap kan det i noen tilfeller kjølne. Er det tilsvarende snakk om kalde følelser overfor Jesus her i brevet til menigheten i </a:t>
            </a:r>
            <a:r>
              <a:rPr lang="nb-NO" dirty="0" err="1"/>
              <a:t>Efesus</a:t>
            </a:r>
            <a:r>
              <a:rPr lang="nb-NO" dirty="0"/>
              <a:t>?</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21</a:t>
            </a:fld>
            <a:endParaRPr lang="nb-NO"/>
          </a:p>
        </p:txBody>
      </p:sp>
    </p:spTree>
    <p:extLst>
      <p:ext uri="{BB962C8B-B14F-4D97-AF65-F5344CB8AC3E}">
        <p14:creationId xmlns:p14="http://schemas.microsoft.com/office/powerpoint/2010/main" val="14389806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Nei, det går på noe dypere. For å si det slik: Det handler ikke om mine subjektive følelser, men selve objektet for følelsene. For det står ikke at du har mistet din første kjærlighet, men du har forlatt den. Hvem er den første kjærlighet? </a:t>
            </a:r>
          </a:p>
          <a:p>
            <a:r>
              <a:rPr lang="nb-NO" dirty="0"/>
              <a:t>	Det er Jesus. Vi kan gjengi det slik: Jeg har imot deg at du har forlatt ham som du ble glad i da du ble en kristen. De troendes hjerter er jo fra begynnelsen knyttet til Jesus, fordi han har gitt dem tilgivelse for syndene og det evige livet. Men menigheten i </a:t>
            </a:r>
            <a:r>
              <a:rPr lang="nb-NO" dirty="0" err="1"/>
              <a:t>Efesus</a:t>
            </a:r>
            <a:r>
              <a:rPr lang="nb-NO" dirty="0"/>
              <a:t> hadde forlatt Jesus.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22</a:t>
            </a:fld>
            <a:endParaRPr lang="nb-NO"/>
          </a:p>
        </p:txBody>
      </p:sp>
    </p:spTree>
    <p:extLst>
      <p:ext uri="{BB962C8B-B14F-4D97-AF65-F5344CB8AC3E}">
        <p14:creationId xmlns:p14="http://schemas.microsoft.com/office/powerpoint/2010/main" val="39549700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Er det mulig for en menighet å forlate Jesus? Hvordan kunne menigheten svikte ham? Det handler om et frafall i det skjulte. Jesus var tilsidesatt til fordel for alt de skulle være, alt de skulle gjøre, alt de skulle leve og praktisere. Tankene var mer opptatt av kristen virksomhet enn av Jesus. Det var masse aktiviteter for Kristus, men liten nærhet til ham. </a:t>
            </a:r>
          </a:p>
          <a:p>
            <a:r>
              <a:rPr lang="nb-NO" dirty="0"/>
              <a:t>	Fulle hoder og travle føtter, men tomme hjerter. De var mer opptatt av hva Jesus ville bruke dem til. Det er faktisk mulig for oss at tjenesten kommer i stedet for Jesus.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23</a:t>
            </a:fld>
            <a:endParaRPr lang="nb-NO"/>
          </a:p>
        </p:txBody>
      </p:sp>
    </p:spTree>
    <p:extLst>
      <p:ext uri="{BB962C8B-B14F-4D97-AF65-F5344CB8AC3E}">
        <p14:creationId xmlns:p14="http://schemas.microsoft.com/office/powerpoint/2010/main" val="16295489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evige livet består i å kjenne Jesus, slik han sier det selv i </a:t>
            </a:r>
            <a:r>
              <a:rPr lang="nb-NO" dirty="0" err="1"/>
              <a:t>Joh</a:t>
            </a:r>
            <a:r>
              <a:rPr lang="nb-NO" dirty="0"/>
              <a:t> 17,3: «Og dette er det evige liv, at de kjenner deg, den eneste sanne Gud, og ham du utsendte, Jesus Kristus.»</a:t>
            </a:r>
          </a:p>
          <a:p>
            <a:r>
              <a:rPr lang="nb-NO" dirty="0"/>
              <a:t>Skal vi vokse og fornyes som kristne, så skjer det ved at vi lærer å kjenne ham enda bedre. Det gjelder å vokse i det som vi fikk i begynnelsen. De troende i </a:t>
            </a:r>
            <a:r>
              <a:rPr lang="nb-NO" dirty="0" err="1"/>
              <a:t>Efesus</a:t>
            </a:r>
            <a:r>
              <a:rPr lang="nb-NO" dirty="0"/>
              <a:t> hadde vokst bort fra Jesus i stedet for å vokse dypere inn til ham og opp til ham.</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24</a:t>
            </a:fld>
            <a:endParaRPr lang="nb-NO"/>
          </a:p>
        </p:txBody>
      </p:sp>
    </p:spTree>
    <p:extLst>
      <p:ext uri="{BB962C8B-B14F-4D97-AF65-F5344CB8AC3E}">
        <p14:creationId xmlns:p14="http://schemas.microsoft.com/office/powerpoint/2010/main" val="5952410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Derfor lyder oppfordringen i vers 5: «Husk derfor hva du er falt fra. Omvend deg, og gjør de første gjerninger! Men hvis ikke, så kommer jeg brått over deg og jeg vil flytte din lysestake bort fra sitt sted – hvis du ikke omvender deg.»</a:t>
            </a:r>
          </a:p>
          <a:p>
            <a:r>
              <a:rPr lang="nb-NO" dirty="0"/>
              <a:t>Det blir påpekt et indre frafall. Da gjelder det å omvende seg. Derfor er det viktig å forkynne til omvendelse også i menighetene. Å omvende seg er å få en ny retning for livet.</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25</a:t>
            </a:fld>
            <a:endParaRPr lang="nb-NO"/>
          </a:p>
        </p:txBody>
      </p:sp>
    </p:spTree>
    <p:extLst>
      <p:ext uri="{BB962C8B-B14F-4D97-AF65-F5344CB8AC3E}">
        <p14:creationId xmlns:p14="http://schemas.microsoft.com/office/powerpoint/2010/main" val="39597814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Når de skal omvende seg, hva skal de vende seg om til å gjøre? Gjør de første gjerninger, sier Ordet. De skulle gjøre det samme som før, men det ble en forskjell likevel. Før var de blitt opptatt av hva de skulle gjøre, i stedet for å være opptatt av hvem de skulle tjene. </a:t>
            </a:r>
          </a:p>
          <a:p>
            <a:r>
              <a:rPr lang="nb-NO" dirty="0"/>
              <a:t>	Nå skulle de bli opptatt av Jesus. Da ble det noe nytt. Da glemte de nesten hva de gjorde. For på den siste dagen kunne de si: «Herre, når så vi deg sulten eller tørst eller fremmed eller naken eller syk eller i fengsel?» De tenkte ikke så mye på gjerningene, de tenkte på Jesus og elsket ham.</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26</a:t>
            </a:fld>
            <a:endParaRPr lang="nb-NO"/>
          </a:p>
        </p:txBody>
      </p:sp>
    </p:spTree>
    <p:extLst>
      <p:ext uri="{BB962C8B-B14F-4D97-AF65-F5344CB8AC3E}">
        <p14:creationId xmlns:p14="http://schemas.microsoft.com/office/powerpoint/2010/main" val="39055533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Hvis Guds menighet ikke lever i omvendelsen, ved at den stadig er opptatt av Jesus og å vende seg til ham, kan lysestaken bli flyttet, står det. En lysestake bærer lyset. Det er alvorlig når en menighet mister dem som vitner om lyset. </a:t>
            </a:r>
          </a:p>
          <a:p>
            <a:r>
              <a:rPr lang="nb-NO" dirty="0"/>
              <a:t>	Det var noe spesielt med menigheten i </a:t>
            </a:r>
            <a:r>
              <a:rPr lang="nb-NO" dirty="0" err="1"/>
              <a:t>Efesus</a:t>
            </a:r>
            <a:r>
              <a:rPr lang="nb-NO" dirty="0"/>
              <a:t>. Der var mye åndelig aktivitet, men lite lys. Lysestaken sto i fare for å bli flyttet. Det minner oss om alvoret ved ikke å ta Guds ord på alvor.</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27</a:t>
            </a:fld>
            <a:endParaRPr lang="nb-NO"/>
          </a:p>
        </p:txBody>
      </p:sp>
    </p:spTree>
    <p:extLst>
      <p:ext uri="{BB962C8B-B14F-4D97-AF65-F5344CB8AC3E}">
        <p14:creationId xmlns:p14="http://schemas.microsoft.com/office/powerpoint/2010/main" val="19521745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 det sies noe positivt om menigheten i </a:t>
            </a:r>
            <a:r>
              <a:rPr lang="nb-NO" dirty="0" err="1"/>
              <a:t>Efesus</a:t>
            </a:r>
            <a:r>
              <a:rPr lang="nb-NO" dirty="0"/>
              <a:t>, vers 6: «Men du har dette: Du hater </a:t>
            </a:r>
            <a:r>
              <a:rPr lang="nb-NO" dirty="0" err="1"/>
              <a:t>nikolaittenes</a:t>
            </a:r>
            <a:r>
              <a:rPr lang="nb-NO" dirty="0"/>
              <a:t> gjerninger, som jeg og hater.»</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28</a:t>
            </a:fld>
            <a:endParaRPr lang="nb-NO"/>
          </a:p>
        </p:txBody>
      </p:sp>
    </p:spTree>
    <p:extLst>
      <p:ext uri="{BB962C8B-B14F-4D97-AF65-F5344CB8AC3E}">
        <p14:creationId xmlns:p14="http://schemas.microsoft.com/office/powerpoint/2010/main" val="23577136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Hvem var </a:t>
            </a:r>
            <a:r>
              <a:rPr lang="nb-NO" dirty="0" err="1"/>
              <a:t>nikolaittene</a:t>
            </a:r>
            <a:r>
              <a:rPr lang="nb-NO" dirty="0"/>
              <a:t>? De var en sekt oppkalt etter en diakon ved navnet Nikolaus. Han lærte at kristne gjerne kunne ha fullstendig eiendomsfellesskap. En kunne til og med ha felles koner. </a:t>
            </a:r>
          </a:p>
          <a:p>
            <a:r>
              <a:rPr lang="nb-NO" dirty="0"/>
              <a:t>	De var reiselærere som underviste i antinomisme, en farlig vranglære som oppmuntret til moralsk ettergivenhet og svikt i forhold til Guds bud. </a:t>
            </a:r>
            <a:r>
              <a:rPr lang="nb-NO" dirty="0" err="1"/>
              <a:t>Nikolaittene</a:t>
            </a:r>
            <a:r>
              <a:rPr lang="nb-NO" dirty="0"/>
              <a:t> var ikke på samme laget.</a:t>
            </a:r>
          </a:p>
          <a:p>
            <a:r>
              <a:rPr lang="nb-NO" dirty="0"/>
              <a:t>	Vi står overfor </a:t>
            </a:r>
            <a:r>
              <a:rPr lang="nb-NO" dirty="0" err="1"/>
              <a:t>nikolaittenes</a:t>
            </a:r>
            <a:r>
              <a:rPr lang="nb-NO" dirty="0"/>
              <a:t> gjerninger når vi for eksempel i dag syns det er i orden at kristne lever sammen uten å være gift, eller vi tar det lettvint med pengesaker, utroskap, drap av ufødte barn og andre brudd på Guds lov.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29</a:t>
            </a:fld>
            <a:endParaRPr lang="nb-NO"/>
          </a:p>
        </p:txBody>
      </p:sp>
    </p:spTree>
    <p:extLst>
      <p:ext uri="{BB962C8B-B14F-4D97-AF65-F5344CB8AC3E}">
        <p14:creationId xmlns:p14="http://schemas.microsoft.com/office/powerpoint/2010/main" val="2291763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Nå begynner vi med sendebrevene, først brevet til menigheten i </a:t>
            </a:r>
            <a:r>
              <a:rPr lang="nb-NO" dirty="0" err="1"/>
              <a:t>Efesus</a:t>
            </a:r>
            <a:r>
              <a:rPr lang="nb-NO" dirty="0"/>
              <a:t>. Hva betyr det å ha forlatt sin første kjærlighet, som Bibelen snakker om? Og hva innebærer det å hate </a:t>
            </a:r>
            <a:r>
              <a:rPr lang="nb-NO" dirty="0" err="1"/>
              <a:t>nikolaittenes</a:t>
            </a:r>
            <a:r>
              <a:rPr lang="nb-NO" dirty="0"/>
              <a:t> gjerninger? Vi kommer inn på disse spørsmålene i bibeltimen i dag.</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3</a:t>
            </a:fld>
            <a:endParaRPr lang="nb-NO"/>
          </a:p>
        </p:txBody>
      </p:sp>
    </p:spTree>
    <p:extLst>
      <p:ext uri="{BB962C8B-B14F-4D97-AF65-F5344CB8AC3E}">
        <p14:creationId xmlns:p14="http://schemas.microsoft.com/office/powerpoint/2010/main" val="1344260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Sluttappellen til menigheten i </a:t>
            </a:r>
            <a:r>
              <a:rPr lang="nb-NO" dirty="0" err="1"/>
              <a:t>Efesus</a:t>
            </a:r>
            <a:r>
              <a:rPr lang="nb-NO" dirty="0"/>
              <a:t> lyder slik, i vers 7: «Den som har øre, han høre hva Ånden sier til menighetene: Den som seirer, ham vil jeg gi å ete av livets tre, som er i Guds Paradis!» </a:t>
            </a:r>
          </a:p>
          <a:p>
            <a:r>
              <a:rPr lang="nb-NO" dirty="0"/>
              <a:t>	Her</a:t>
            </a:r>
            <a:r>
              <a:rPr lang="nb-NO" baseline="0" dirty="0"/>
              <a:t> får vi en sluttappell og et løfte.</a:t>
            </a:r>
            <a:endParaRPr lang="nb-NO" dirty="0"/>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30</a:t>
            </a:fld>
            <a:endParaRPr lang="nb-NO"/>
          </a:p>
        </p:txBody>
      </p:sp>
    </p:spTree>
    <p:extLst>
      <p:ext uri="{BB962C8B-B14F-4D97-AF65-F5344CB8AC3E}">
        <p14:creationId xmlns:p14="http://schemas.microsoft.com/office/powerpoint/2010/main" val="37853502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Gå tilbake til det grunnleggende. Vær opptatt av apostlenes undervisning og fellesskapet, brødsbrytelsen og bønnene. Bli fortsatt stående i kampen mot synden. </a:t>
            </a:r>
          </a:p>
          <a:p>
            <a:r>
              <a:rPr lang="nb-NO" dirty="0"/>
              <a:t>	Vær trofast mot troen og avvis falsk lære. </a:t>
            </a:r>
          </a:p>
          <a:p>
            <a:r>
              <a:rPr lang="nb-NO" dirty="0"/>
              <a:t>	Enhver sann troende er en seirende. I Kristus er paradisets tre gjenvunnet. Ta vare på kjærligheten og nærheten til Jesus, så skal du få spise av livets tre, som er i Guds Paradis.</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31</a:t>
            </a:fld>
            <a:endParaRPr lang="nb-NO"/>
          </a:p>
        </p:txBody>
      </p:sp>
    </p:spTree>
    <p:extLst>
      <p:ext uri="{BB962C8B-B14F-4D97-AF65-F5344CB8AC3E}">
        <p14:creationId xmlns:p14="http://schemas.microsoft.com/office/powerpoint/2010/main" val="3425230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Allerede tidlig i kristendommens historie ble de troende forfulgt. De møtte også problemer innenfra i forsamlingene. Det var derfor behov for støtte og hjelp i vanskelige forhold. I begynnelsen av Bibelens siste bok, Johannes Åpenbaring, finner vi sju brev til lokale menigheter i Lilleasia. Budskapet er aktuelt for forsamlinger til alle tider. Det lyder på slutten av brevene: «Den som har øre, han høre hva Ånden sier til menighetene.»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4</a:t>
            </a:fld>
            <a:endParaRPr lang="nb-NO"/>
          </a:p>
        </p:txBody>
      </p:sp>
    </p:spTree>
    <p:extLst>
      <p:ext uri="{BB962C8B-B14F-4D97-AF65-F5344CB8AC3E}">
        <p14:creationId xmlns:p14="http://schemas.microsoft.com/office/powerpoint/2010/main" val="2186418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sju byene ligger som i en sirkel, vi kan gå i samme retning som klokka, fra </a:t>
            </a:r>
            <a:r>
              <a:rPr lang="nb-NO" dirty="0" err="1"/>
              <a:t>Efesus</a:t>
            </a:r>
            <a:r>
              <a:rPr lang="nb-NO" baseline="0" dirty="0"/>
              <a:t> til </a:t>
            </a:r>
            <a:r>
              <a:rPr lang="nb-NO" baseline="0" dirty="0" err="1"/>
              <a:t>Laodikea</a:t>
            </a:r>
            <a:r>
              <a:rPr lang="nb-NO" baseline="0" dirty="0"/>
              <a:t>. </a:t>
            </a:r>
            <a:r>
              <a:rPr lang="nb-NO" baseline="0" dirty="0" err="1"/>
              <a:t>Efesus</a:t>
            </a:r>
            <a:r>
              <a:rPr lang="nb-NO" baseline="0" dirty="0"/>
              <a:t> kl. sju, </a:t>
            </a:r>
            <a:r>
              <a:rPr lang="nb-NO" baseline="0" dirty="0" err="1"/>
              <a:t>Laodikea</a:t>
            </a:r>
            <a:r>
              <a:rPr lang="nb-NO" baseline="0" dirty="0"/>
              <a:t> kl. fire.</a:t>
            </a:r>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5</a:t>
            </a:fld>
            <a:endParaRPr lang="nb-NO"/>
          </a:p>
        </p:txBody>
      </p:sp>
    </p:spTree>
    <p:extLst>
      <p:ext uri="{BB962C8B-B14F-4D97-AF65-F5344CB8AC3E}">
        <p14:creationId xmlns:p14="http://schemas.microsoft.com/office/powerpoint/2010/main" val="216298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Alle de sju brevene er bygd opp etter samme mønster. Først får vi høre hvem brevet er skrevet til. Så gis en presentasjon av ham som taler. Deretter lyder selve budskapet. Til slutt kommer en oppfordring til å høre hva Ånden sier, og et løfte til dem som seirer.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6</a:t>
            </a:fld>
            <a:endParaRPr lang="nb-NO"/>
          </a:p>
        </p:txBody>
      </p:sp>
    </p:spTree>
    <p:extLst>
      <p:ext uri="{BB962C8B-B14F-4D97-AF65-F5344CB8AC3E}">
        <p14:creationId xmlns:p14="http://schemas.microsoft.com/office/powerpoint/2010/main" val="76662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Vi skal i dag se på brevet til menigheten i </a:t>
            </a:r>
            <a:r>
              <a:rPr lang="nb-NO" dirty="0" err="1"/>
              <a:t>Efesus</a:t>
            </a:r>
            <a:r>
              <a:rPr lang="nb-NO" dirty="0"/>
              <a:t>, Åpenbaringsboken kapittel 2, fra vers 1, og vi leser vers for vers og kommenterer inn imellom.</a:t>
            </a:r>
          </a:p>
          <a:p>
            <a:r>
              <a:rPr lang="nb-NO" dirty="0"/>
              <a:t>«Skriv til engelen for menigheten i </a:t>
            </a:r>
            <a:r>
              <a:rPr lang="nb-NO" dirty="0" err="1"/>
              <a:t>Efesus</a:t>
            </a:r>
            <a:r>
              <a:rPr lang="nb-NO" dirty="0"/>
              <a:t>: Dette sier han som holder de sju stjernene i sin høyre hånd, han som går midt mellom de sju lysestakene av gull.»</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7</a:t>
            </a:fld>
            <a:endParaRPr lang="nb-NO"/>
          </a:p>
        </p:txBody>
      </p:sp>
    </p:spTree>
    <p:extLst>
      <p:ext uri="{BB962C8B-B14F-4D97-AF65-F5344CB8AC3E}">
        <p14:creationId xmlns:p14="http://schemas.microsoft.com/office/powerpoint/2010/main" val="1463902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Engelen for menigheten betegner den som er sendebud i stedet for Kristus i forsamlingen. I dag ville vi kalle ham pastor, prest eller forstander. De sju stjernene som omtales her, er de sju menighetslederne.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8</a:t>
            </a:fld>
            <a:endParaRPr lang="nb-NO"/>
          </a:p>
        </p:txBody>
      </p:sp>
    </p:spTree>
    <p:extLst>
      <p:ext uri="{BB962C8B-B14F-4D97-AF65-F5344CB8AC3E}">
        <p14:creationId xmlns:p14="http://schemas.microsoft.com/office/powerpoint/2010/main" val="42582265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sju gull-lysestakene er de sju menighetene. Når de er av gull, innebærer det at de er svært verdifulle. Slik tenker ikke alltid vi om de lokale menighetene i dag. Vi får lett øye på svakhetene. De vet Jesus om. Men han ser at forsamlingene er verdifulle som gull. Dessuten: Han holder dem i sin høyre hånd. Det betyr at Jesus har mye større omsorg for forsamlingene sine enn vi til daglig tenker over. Om de skulle ha indre eller ytre problemer, så har Jesus ikke forlatt dem.</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9</a:t>
            </a:fld>
            <a:endParaRPr lang="nb-NO"/>
          </a:p>
        </p:txBody>
      </p:sp>
    </p:spTree>
    <p:extLst>
      <p:ext uri="{BB962C8B-B14F-4D97-AF65-F5344CB8AC3E}">
        <p14:creationId xmlns:p14="http://schemas.microsoft.com/office/powerpoint/2010/main" val="227089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CFE79592-1DAC-4101-AC97-7559390FAC39}" type="datetime1">
              <a:rPr lang="nb-NO" smtClean="0"/>
              <a:t>17.02.2017</a:t>
            </a:fld>
            <a:endParaRPr lang="nb-NO"/>
          </a:p>
        </p:txBody>
      </p:sp>
      <p:sp>
        <p:nvSpPr>
          <p:cNvPr id="8" name="Slide Number Placeholder 7"/>
          <p:cNvSpPr>
            <a:spLocks noGrp="1"/>
          </p:cNvSpPr>
          <p:nvPr>
            <p:ph type="sldNum" sz="quarter" idx="11"/>
          </p:nvPr>
        </p:nvSpPr>
        <p:spPr/>
        <p:txBody>
          <a:bodyPr/>
          <a:lstStyle/>
          <a:p>
            <a:fld id="{FAEFB388-42AA-4DF2-851A-CCA4A06B24AA}"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A56E09DD-2330-4848-815B-C5C26E2DD894}"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36C2E641-B377-44B9-BCE5-CA6D76CE6449}"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05E0DF3-E92C-4E5A-A080-989AFE031A96}"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B1EA503F-172E-4037-95A2-C047F4F6164B}"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204059-3319-423D-AC39-87E861653A34}" type="datetime1">
              <a:rPr lang="nb-NO" smtClean="0"/>
              <a:t>17.02.2017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B8BA241-73A0-4200-BB90-8B818FBF9C01}" type="datetime1">
              <a:rPr lang="nb-NO" smtClean="0"/>
              <a:t>17.02.2017</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FAEFB388-42AA-4DF2-851A-CCA4A06B24AA}"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D632C323-589C-4C5B-96FC-61355C8A8821}" type="datetime1">
              <a:rPr lang="nb-NO" smtClean="0"/>
              <a:t>17.02.2017</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C4B732-B3D9-43E9-800F-7D053D5301B5}" type="datetime1">
              <a:rPr lang="nb-NO" smtClean="0"/>
              <a:t>17.02.2017</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B5263C87-DD07-4AD2-A973-5B5EF950C96B}" type="datetime1">
              <a:rPr lang="nb-NO" smtClean="0"/>
              <a:t>17.02.2017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3C041292-F062-48DE-BBB9-DFC2FE7761A5}" type="datetime1">
              <a:rPr lang="nb-NO" smtClean="0"/>
              <a:t>17.02.2017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07FAAB2-41AB-46BE-A619-08C36C86F0ED}" type="datetime1">
              <a:rPr lang="nb-NO" smtClean="0"/>
              <a:t>17.02.2017</a:t>
            </a:fld>
            <a:endParaRPr lang="nb-N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AEFB388-42AA-4DF2-851A-CCA4A06B24AA}" type="slidenum">
              <a:rPr lang="nb-NO" smtClean="0"/>
              <a:t>‹#›</a:t>
            </a:fld>
            <a:endParaRPr lang="nb-N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609601"/>
            <a:ext cx="7772400" cy="3827511"/>
          </a:xfrm>
        </p:spPr>
        <p:txBody>
          <a:bodyPr/>
          <a:lstStyle/>
          <a:p>
            <a:r>
              <a:rPr lang="nb-NO" sz="6000" dirty="0"/>
              <a:t>Brevet til menigheten i </a:t>
            </a:r>
            <a:r>
              <a:rPr lang="nb-NO" sz="6000" dirty="0" err="1"/>
              <a:t>Efesus</a:t>
            </a:r>
            <a:r>
              <a:rPr lang="nb-NO" sz="6000" dirty="0"/>
              <a:t>, </a:t>
            </a:r>
            <a:r>
              <a:rPr lang="nb-NO" sz="6000" dirty="0" err="1"/>
              <a:t>Åp</a:t>
            </a:r>
            <a:r>
              <a:rPr lang="nb-NO" sz="6000" dirty="0"/>
              <a:t> 2:1-7</a:t>
            </a:r>
          </a:p>
        </p:txBody>
      </p:sp>
      <p:sp>
        <p:nvSpPr>
          <p:cNvPr id="3" name="Undertittel 2"/>
          <p:cNvSpPr>
            <a:spLocks noGrp="1"/>
          </p:cNvSpPr>
          <p:nvPr>
            <p:ph type="subTitle" idx="1"/>
          </p:nvPr>
        </p:nvSpPr>
        <p:spPr>
          <a:xfrm>
            <a:off x="1371600" y="4725144"/>
            <a:ext cx="6400800" cy="1447056"/>
          </a:xfrm>
        </p:spPr>
        <p:txBody>
          <a:bodyPr>
            <a:noAutofit/>
          </a:bodyPr>
          <a:lstStyle/>
          <a:p>
            <a:r>
              <a:rPr lang="nb-NO" sz="2800" b="1" dirty="0"/>
              <a:t>1. bibeltime fra Åpenbaringsboken</a:t>
            </a:r>
          </a:p>
          <a:p>
            <a:r>
              <a:rPr lang="nb-NO" sz="2800" b="1" dirty="0"/>
              <a:t>Bibelhelg </a:t>
            </a:r>
            <a:r>
              <a:rPr lang="nb-NO" sz="2800" b="1"/>
              <a:t>Norheimsund 17. </a:t>
            </a:r>
            <a:r>
              <a:rPr lang="nb-NO" sz="2800" b="1" dirty="0"/>
              <a:t>februar 2017</a:t>
            </a:r>
          </a:p>
          <a:p>
            <a:r>
              <a:rPr lang="nb-NO" sz="2800" b="1" dirty="0"/>
              <a:t>Asbjørn Kvalbein</a:t>
            </a:r>
          </a:p>
        </p:txBody>
      </p:sp>
      <p:sp>
        <p:nvSpPr>
          <p:cNvPr id="4" name="Plassholder for lysbildenummer 3"/>
          <p:cNvSpPr>
            <a:spLocks noGrp="1"/>
          </p:cNvSpPr>
          <p:nvPr>
            <p:ph type="sldNum" sz="quarter" idx="11"/>
          </p:nvPr>
        </p:nvSpPr>
        <p:spPr/>
        <p:txBody>
          <a:bodyPr/>
          <a:lstStyle/>
          <a:p>
            <a:fld id="{FAEFB388-42AA-4DF2-851A-CCA4A06B24AA}" type="slidenum">
              <a:rPr lang="nb-NO" smtClean="0"/>
              <a:t>1</a:t>
            </a:fld>
            <a:endParaRPr lang="nb-NO"/>
          </a:p>
        </p:txBody>
      </p:sp>
      <p:pic>
        <p:nvPicPr>
          <p:cNvPr id="1026" name="Picture 2" descr="C:\Users\akvalbein\Desktop\Sendebrevene\Teatret i Efesu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404664"/>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57066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Efesus</a:t>
            </a:r>
            <a:endParaRPr lang="nb-NO" dirty="0"/>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Største og viktigste by i Lilleasia</a:t>
            </a:r>
          </a:p>
          <a:p>
            <a:r>
              <a:rPr lang="nb-NO" sz="3600" b="1" dirty="0"/>
              <a:t>Handelssenter</a:t>
            </a:r>
          </a:p>
          <a:p>
            <a:r>
              <a:rPr lang="nb-NO" sz="3600" b="1" dirty="0"/>
              <a:t>Fire viktige veier møtes</a:t>
            </a:r>
          </a:p>
          <a:p>
            <a:r>
              <a:rPr lang="nb-NO" sz="3600" b="1" dirty="0"/>
              <a:t>Fristad i Romerriket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10</a:t>
            </a:fld>
            <a:endParaRPr lang="nb-NO"/>
          </a:p>
        </p:txBody>
      </p:sp>
      <p:pic>
        <p:nvPicPr>
          <p:cNvPr id="8194" name="Picture 2" descr="C:\Users\akvalbein\Pictures\Pictures\Mine bilder for web Norea\Bibelske personer og kunst\Efesus teatre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4785932"/>
            <a:ext cx="2716386" cy="1595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417351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Guden Diana</a:t>
            </a:r>
          </a:p>
        </p:txBody>
      </p:sp>
      <p:sp>
        <p:nvSpPr>
          <p:cNvPr id="3" name="Plassholder for innhold 2"/>
          <p:cNvSpPr>
            <a:spLocks noGrp="1"/>
          </p:cNvSpPr>
          <p:nvPr>
            <p:ph idx="1"/>
          </p:nvPr>
        </p:nvSpPr>
        <p:spPr>
          <a:xfrm>
            <a:off x="457200" y="1988840"/>
            <a:ext cx="4402832" cy="4137323"/>
          </a:xfrm>
        </p:spPr>
        <p:txBody>
          <a:bodyPr>
            <a:normAutofit/>
          </a:bodyPr>
          <a:lstStyle/>
          <a:p>
            <a:r>
              <a:rPr lang="nb-NO" sz="3600" b="1" dirty="0"/>
              <a:t>Templet en enorm bygning</a:t>
            </a:r>
          </a:p>
          <a:p>
            <a:r>
              <a:rPr lang="nb-NO" sz="3600" b="1" dirty="0"/>
              <a:t>Et av verdens sju underverker</a:t>
            </a:r>
          </a:p>
          <a:p>
            <a:r>
              <a:rPr lang="nb-NO" sz="3600" b="1" dirty="0"/>
              <a:t>Tempel-prostitusjon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11</a:t>
            </a:fld>
            <a:endParaRPr lang="nb-NO"/>
          </a:p>
        </p:txBody>
      </p:sp>
      <p:pic>
        <p:nvPicPr>
          <p:cNvPr id="9218" name="Picture 2" descr="C:\Users\akvalbein\Desktop\Artemi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4989" y="2060848"/>
            <a:ext cx="3364548" cy="4439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543798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Betydningsfull forsamling</a:t>
            </a:r>
          </a:p>
        </p:txBody>
      </p:sp>
      <p:sp>
        <p:nvSpPr>
          <p:cNvPr id="3" name="Plassholder for innhold 2"/>
          <p:cNvSpPr>
            <a:spLocks noGrp="1"/>
          </p:cNvSpPr>
          <p:nvPr>
            <p:ph sz="half" idx="2"/>
          </p:nvPr>
        </p:nvSpPr>
        <p:spPr>
          <a:xfrm>
            <a:off x="4648200" y="1772816"/>
            <a:ext cx="4038600" cy="4353347"/>
          </a:xfrm>
        </p:spPr>
        <p:txBody>
          <a:bodyPr>
            <a:normAutofit/>
          </a:bodyPr>
          <a:lstStyle/>
          <a:p>
            <a:r>
              <a:rPr lang="nb-NO" sz="3600" b="1" dirty="0"/>
              <a:t>Vekkelse:</a:t>
            </a:r>
          </a:p>
          <a:p>
            <a:r>
              <a:rPr lang="nb-NO" sz="3600" b="1" dirty="0"/>
              <a:t>Paulus</a:t>
            </a:r>
          </a:p>
          <a:p>
            <a:r>
              <a:rPr lang="nb-NO" sz="3600" b="1" dirty="0" err="1"/>
              <a:t>Akvilas</a:t>
            </a:r>
            <a:endParaRPr lang="nb-NO" sz="3600" b="1" dirty="0"/>
          </a:p>
          <a:p>
            <a:r>
              <a:rPr lang="nb-NO" sz="3600" b="1" dirty="0"/>
              <a:t>Apollos</a:t>
            </a:r>
          </a:p>
          <a:p>
            <a:r>
              <a:rPr lang="nb-NO" sz="3600" b="1" dirty="0"/>
              <a:t>Timoteus</a:t>
            </a:r>
          </a:p>
          <a:p>
            <a:r>
              <a:rPr lang="nb-NO" sz="3600" b="1" dirty="0"/>
              <a:t>Johannes</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12</a:t>
            </a:fld>
            <a:endParaRPr lang="nb-NO"/>
          </a:p>
        </p:txBody>
      </p:sp>
      <p:sp>
        <p:nvSpPr>
          <p:cNvPr id="5" name="Plassholder for innhold 4"/>
          <p:cNvSpPr>
            <a:spLocks noGrp="1"/>
          </p:cNvSpPr>
          <p:nvPr>
            <p:ph sz="quarter" idx="13"/>
          </p:nvPr>
        </p:nvSpPr>
        <p:spPr>
          <a:xfrm>
            <a:off x="365760" y="1844824"/>
            <a:ext cx="4041648" cy="4281656"/>
          </a:xfrm>
        </p:spPr>
        <p:txBody>
          <a:bodyPr>
            <a:normAutofit/>
          </a:bodyPr>
          <a:lstStyle/>
          <a:p>
            <a:r>
              <a:rPr lang="nb-NO" sz="3600" b="1" dirty="0"/>
              <a:t>En bastion for sannheten</a:t>
            </a:r>
          </a:p>
          <a:p>
            <a:r>
              <a:rPr lang="nb-NO" sz="3600" b="1" dirty="0"/>
              <a:t>En festning for troen</a:t>
            </a:r>
          </a:p>
        </p:txBody>
      </p:sp>
    </p:spTree>
    <p:extLst>
      <p:ext uri="{BB962C8B-B14F-4D97-AF65-F5344CB8AC3E}">
        <p14:creationId xmlns:p14="http://schemas.microsoft.com/office/powerpoint/2010/main" val="315547593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Skapt av rik forkynnelse</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Begynt og blitt holdt ved like av vekkelser</a:t>
            </a:r>
          </a:p>
          <a:p>
            <a:r>
              <a:rPr lang="nb-NO" sz="3600" b="1" dirty="0"/>
              <a:t>Syndens alvor</a:t>
            </a:r>
          </a:p>
          <a:p>
            <a:r>
              <a:rPr lang="nb-NO" sz="3600" b="1" dirty="0"/>
              <a:t>Det herlige ved frelsen</a:t>
            </a:r>
          </a:p>
          <a:p>
            <a:r>
              <a:rPr lang="nb-NO" sz="3600" b="1" dirty="0"/>
              <a:t>Press på forkynnelsen i dag – tid og innhold</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13</a:t>
            </a:fld>
            <a:endParaRPr lang="nb-NO"/>
          </a:p>
        </p:txBody>
      </p:sp>
    </p:spTree>
    <p:extLst>
      <p:ext uri="{BB962C8B-B14F-4D97-AF65-F5344CB8AC3E}">
        <p14:creationId xmlns:p14="http://schemas.microsoft.com/office/powerpoint/2010/main" val="236775188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Vers 2 – 3:</a:t>
            </a:r>
          </a:p>
        </p:txBody>
      </p:sp>
      <p:sp>
        <p:nvSpPr>
          <p:cNvPr id="3" name="Plassholder for innhold 2"/>
          <p:cNvSpPr>
            <a:spLocks noGrp="1"/>
          </p:cNvSpPr>
          <p:nvPr>
            <p:ph idx="1"/>
          </p:nvPr>
        </p:nvSpPr>
        <p:spPr>
          <a:xfrm>
            <a:off x="457200" y="1412776"/>
            <a:ext cx="8229600" cy="5040560"/>
          </a:xfrm>
        </p:spPr>
        <p:txBody>
          <a:bodyPr>
            <a:normAutofit/>
          </a:bodyPr>
          <a:lstStyle/>
          <a:p>
            <a:r>
              <a:rPr lang="nb-NO" sz="3600" b="1" dirty="0"/>
              <a:t>«Jeg vet om dine gjerninger og ditt arbeid og din utholdenhet, og at du ikke kan tåle de onde. Du har prøvd dem som kaller seg selv apostler, og ikke er det, og du har funnet at de er løgnere. Du har tålmodighet, du har hatt mye å bære for mitt navns skyld, og du er ikke gått trett.»</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14</a:t>
            </a:fld>
            <a:endParaRPr lang="nb-NO"/>
          </a:p>
        </p:txBody>
      </p:sp>
    </p:spTree>
    <p:extLst>
      <p:ext uri="{BB962C8B-B14F-4D97-AF65-F5344CB8AC3E}">
        <p14:creationId xmlns:p14="http://schemas.microsoft.com/office/powerpoint/2010/main" val="215788464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Gud vet alt om oss</a:t>
            </a:r>
          </a:p>
        </p:txBody>
      </p:sp>
      <p:sp>
        <p:nvSpPr>
          <p:cNvPr id="3" name="Plassholder for innhold 2"/>
          <p:cNvSpPr>
            <a:spLocks noGrp="1"/>
          </p:cNvSpPr>
          <p:nvPr>
            <p:ph idx="1"/>
          </p:nvPr>
        </p:nvSpPr>
        <p:spPr>
          <a:xfrm>
            <a:off x="899592" y="1600200"/>
            <a:ext cx="7787208" cy="4525963"/>
          </a:xfrm>
        </p:spPr>
        <p:txBody>
          <a:bodyPr>
            <a:noAutofit/>
          </a:bodyPr>
          <a:lstStyle/>
          <a:p>
            <a:r>
              <a:rPr lang="nb-NO" sz="3200" b="1" dirty="0"/>
              <a:t>Dynamisk tjeneste</a:t>
            </a:r>
          </a:p>
          <a:p>
            <a:r>
              <a:rPr lang="nb-NO" sz="3200" b="1" dirty="0"/>
              <a:t>Hardt arbeidende</a:t>
            </a:r>
          </a:p>
          <a:p>
            <a:r>
              <a:rPr lang="nb-NO" sz="3200" b="1" i="1" dirty="0" err="1"/>
              <a:t>Kopos</a:t>
            </a:r>
            <a:r>
              <a:rPr lang="nb-NO" sz="3200" b="1" dirty="0"/>
              <a:t> – strev</a:t>
            </a:r>
          </a:p>
          <a:p>
            <a:r>
              <a:rPr lang="nb-NO" sz="3200" b="1" dirty="0"/>
              <a:t>Selvstartere, motiverte og aktive</a:t>
            </a:r>
          </a:p>
          <a:p>
            <a:r>
              <a:rPr lang="nb-NO" sz="3200" b="1" dirty="0"/>
              <a:t>Underviste</a:t>
            </a:r>
          </a:p>
          <a:p>
            <a:r>
              <a:rPr lang="nb-NO" sz="3200" b="1" dirty="0"/>
              <a:t>Nådde sjeler</a:t>
            </a:r>
          </a:p>
          <a:p>
            <a:r>
              <a:rPr lang="nb-NO" sz="3200" b="1" dirty="0"/>
              <a:t>Støttet hverandre</a:t>
            </a:r>
          </a:p>
          <a:p>
            <a:r>
              <a:rPr lang="nb-NO" sz="3200" b="1" dirty="0"/>
              <a:t>Ga til de fattige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15</a:t>
            </a:fld>
            <a:endParaRPr lang="nb-NO"/>
          </a:p>
        </p:txBody>
      </p:sp>
    </p:spTree>
    <p:extLst>
      <p:ext uri="{BB962C8B-B14F-4D97-AF65-F5344CB8AC3E}">
        <p14:creationId xmlns:p14="http://schemas.microsoft.com/office/powerpoint/2010/main" val="17367701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Tålmodighet</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Mange går for fort trett</a:t>
            </a:r>
          </a:p>
          <a:p>
            <a:r>
              <a:rPr lang="nb-NO" sz="3600" b="1" dirty="0"/>
              <a:t>Skjer for lite spennende og nytt</a:t>
            </a:r>
          </a:p>
          <a:p>
            <a:r>
              <a:rPr lang="nb-NO" sz="3600" b="1" dirty="0"/>
              <a:t>Hold ut, tål vanskeligheter</a:t>
            </a:r>
          </a:p>
          <a:p>
            <a:r>
              <a:rPr lang="nb-NO" sz="3600" b="1" dirty="0"/>
              <a:t>Vær trofast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16</a:t>
            </a:fld>
            <a:endParaRPr lang="nb-NO"/>
          </a:p>
        </p:txBody>
      </p:sp>
    </p:spTree>
    <p:extLst>
      <p:ext uri="{BB962C8B-B14F-4D97-AF65-F5344CB8AC3E}">
        <p14:creationId xmlns:p14="http://schemas.microsoft.com/office/powerpoint/2010/main" val="5967727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Falsk lære</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Ikke tålmodighet, toleranse og inkluderende holdninger da</a:t>
            </a:r>
          </a:p>
          <a:p>
            <a:r>
              <a:rPr lang="nb-NO" sz="3600" b="1" dirty="0"/>
              <a:t>Ta avstand fra falske forkynnere, kalte seg apostler</a:t>
            </a:r>
          </a:p>
          <a:p>
            <a:r>
              <a:rPr lang="nb-NO" sz="3600" b="1" dirty="0"/>
              <a:t>Apostel – en som hadde vandret sammen med Jesus før oppstandelsen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17</a:t>
            </a:fld>
            <a:endParaRPr lang="nb-NO"/>
          </a:p>
        </p:txBody>
      </p:sp>
    </p:spTree>
    <p:extLst>
      <p:ext uri="{BB962C8B-B14F-4D97-AF65-F5344CB8AC3E}">
        <p14:creationId xmlns:p14="http://schemas.microsoft.com/office/powerpoint/2010/main" val="2256029400"/>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Noen bløffet</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Menigheten får ros for at de hadde avslørt og avvist falske predikanter</a:t>
            </a:r>
          </a:p>
          <a:p>
            <a:r>
              <a:rPr lang="nb-NO" sz="3600" b="1" dirty="0"/>
              <a:t>Kunne ikke tåle de onde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18</a:t>
            </a:fld>
            <a:endParaRPr lang="nb-NO"/>
          </a:p>
        </p:txBody>
      </p:sp>
    </p:spTree>
    <p:extLst>
      <p:ext uri="{BB962C8B-B14F-4D97-AF65-F5344CB8AC3E}">
        <p14:creationId xmlns:p14="http://schemas.microsoft.com/office/powerpoint/2010/main" val="64427452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67544" y="-387424"/>
            <a:ext cx="8229600" cy="2160240"/>
          </a:xfrm>
        </p:spPr>
        <p:txBody>
          <a:bodyPr/>
          <a:lstStyle/>
          <a:p>
            <a:r>
              <a:rPr lang="nb-NO" dirty="0"/>
              <a:t>Jesus advarte:</a:t>
            </a:r>
            <a:br>
              <a:rPr lang="nb-NO" dirty="0"/>
            </a:br>
            <a:r>
              <a:rPr lang="nb-NO" dirty="0"/>
              <a:t>Mange falske profeter</a:t>
            </a:r>
          </a:p>
        </p:txBody>
      </p:sp>
      <p:sp>
        <p:nvSpPr>
          <p:cNvPr id="3" name="Plassholder for innhold 2"/>
          <p:cNvSpPr>
            <a:spLocks noGrp="1"/>
          </p:cNvSpPr>
          <p:nvPr>
            <p:ph idx="1"/>
          </p:nvPr>
        </p:nvSpPr>
        <p:spPr>
          <a:xfrm>
            <a:off x="457200" y="2204864"/>
            <a:ext cx="8229600" cy="3921299"/>
          </a:xfrm>
        </p:spPr>
        <p:txBody>
          <a:bodyPr>
            <a:normAutofit/>
          </a:bodyPr>
          <a:lstStyle/>
          <a:p>
            <a:r>
              <a:rPr lang="nb-NO" sz="3600" b="1" dirty="0"/>
              <a:t>Til og med gjøre tegn og under</a:t>
            </a:r>
          </a:p>
          <a:p>
            <a:r>
              <a:rPr lang="nb-NO" sz="3600" b="1" dirty="0"/>
              <a:t>Om mulig føre de utvalgte vill</a:t>
            </a:r>
          </a:p>
          <a:p>
            <a:r>
              <a:rPr lang="nb-NO" sz="3600" b="1" dirty="0"/>
              <a:t>Ikke alle kristne ser hva som er viktig</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19</a:t>
            </a:fld>
            <a:endParaRPr lang="nb-NO"/>
          </a:p>
        </p:txBody>
      </p:sp>
    </p:spTree>
    <p:extLst>
      <p:ext uri="{BB962C8B-B14F-4D97-AF65-F5344CB8AC3E}">
        <p14:creationId xmlns:p14="http://schemas.microsoft.com/office/powerpoint/2010/main" val="67848987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2060848"/>
          </a:xfrm>
        </p:spPr>
        <p:txBody>
          <a:bodyPr/>
          <a:lstStyle/>
          <a:p>
            <a:r>
              <a:rPr lang="nb-NO" dirty="0"/>
              <a:t>Innledningen til Åpenbaringsboken</a:t>
            </a:r>
          </a:p>
        </p:txBody>
      </p:sp>
      <p:sp>
        <p:nvSpPr>
          <p:cNvPr id="3" name="Plassholder for innhold 2"/>
          <p:cNvSpPr>
            <a:spLocks noGrp="1"/>
          </p:cNvSpPr>
          <p:nvPr>
            <p:ph idx="1"/>
          </p:nvPr>
        </p:nvSpPr>
        <p:spPr>
          <a:xfrm>
            <a:off x="611560" y="2276873"/>
            <a:ext cx="8075240" cy="2808312"/>
          </a:xfrm>
        </p:spPr>
        <p:txBody>
          <a:bodyPr>
            <a:normAutofit/>
          </a:bodyPr>
          <a:lstStyle/>
          <a:p>
            <a:r>
              <a:rPr lang="nb-NO" sz="3600" b="1" dirty="0"/>
              <a:t>Kapittel 1:</a:t>
            </a:r>
          </a:p>
          <a:p>
            <a:r>
              <a:rPr lang="nb-NO" sz="3600" b="1" dirty="0"/>
              <a:t>1 Kallet til Guds kirke i verden</a:t>
            </a:r>
          </a:p>
          <a:p>
            <a:r>
              <a:rPr lang="nb-NO" sz="3600" b="1" dirty="0"/>
              <a:t>2 Han som kaller</a:t>
            </a:r>
          </a:p>
          <a:p>
            <a:r>
              <a:rPr lang="nb-NO" sz="3600" b="1" dirty="0"/>
              <a:t>3 En rett respons fra vår side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a:t>
            </a:fld>
            <a:endParaRPr lang="nb-NO"/>
          </a:p>
        </p:txBody>
      </p:sp>
      <p:pic>
        <p:nvPicPr>
          <p:cNvPr id="1026" name="Picture 2" descr="C:\Users\akvalbein\Pictures\Pictures\Mine bilder for web Norea\Bibel rødt lesebå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5242699"/>
            <a:ext cx="2548880" cy="1477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43419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4:</a:t>
            </a:r>
          </a:p>
        </p:txBody>
      </p:sp>
      <p:sp>
        <p:nvSpPr>
          <p:cNvPr id="3" name="Plassholder for innhold 2"/>
          <p:cNvSpPr>
            <a:spLocks noGrp="1"/>
          </p:cNvSpPr>
          <p:nvPr>
            <p:ph idx="1"/>
          </p:nvPr>
        </p:nvSpPr>
        <p:spPr>
          <a:xfrm>
            <a:off x="457200" y="1772816"/>
            <a:ext cx="8229600" cy="4353347"/>
          </a:xfrm>
        </p:spPr>
        <p:txBody>
          <a:bodyPr/>
          <a:lstStyle/>
          <a:p>
            <a:r>
              <a:rPr lang="nb-NO" sz="3600" b="1" dirty="0"/>
              <a:t>«Men jeg har imot deg at du har forlatt din første kjærlighet.»</a:t>
            </a:r>
          </a:p>
          <a:p>
            <a:r>
              <a:rPr lang="nb-NO" sz="3600" b="1" dirty="0"/>
              <a:t>La det synke inn: Et stort MEN</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20</a:t>
            </a:fld>
            <a:endParaRPr lang="nb-NO"/>
          </a:p>
        </p:txBody>
      </p:sp>
    </p:spTree>
    <p:extLst>
      <p:ext uri="{BB962C8B-B14F-4D97-AF65-F5344CB8AC3E}">
        <p14:creationId xmlns:p14="http://schemas.microsoft.com/office/powerpoint/2010/main" val="324332191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Kalde følelser?</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3568" y="1772816"/>
            <a:ext cx="7807591" cy="4525963"/>
          </a:xfrm>
        </p:spPr>
      </p:pic>
      <p:sp>
        <p:nvSpPr>
          <p:cNvPr id="4" name="Plassholder for lysbildenummer 3"/>
          <p:cNvSpPr>
            <a:spLocks noGrp="1"/>
          </p:cNvSpPr>
          <p:nvPr>
            <p:ph type="sldNum" sz="quarter" idx="12"/>
          </p:nvPr>
        </p:nvSpPr>
        <p:spPr/>
        <p:txBody>
          <a:bodyPr/>
          <a:lstStyle/>
          <a:p>
            <a:fld id="{FAEFB388-42AA-4DF2-851A-CCA4A06B24AA}" type="slidenum">
              <a:rPr lang="nb-NO" smtClean="0"/>
              <a:t>21</a:t>
            </a:fld>
            <a:endParaRPr lang="nb-NO"/>
          </a:p>
        </p:txBody>
      </p:sp>
    </p:spTree>
    <p:extLst>
      <p:ext uri="{BB962C8B-B14F-4D97-AF65-F5344CB8AC3E}">
        <p14:creationId xmlns:p14="http://schemas.microsoft.com/office/powerpoint/2010/main" val="414799157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Forlatt</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Ikke om subjektive følelser, men selve objektet for følelsene</a:t>
            </a:r>
          </a:p>
          <a:p>
            <a:r>
              <a:rPr lang="nb-NO" sz="3600" b="1" dirty="0"/>
              <a:t>Ikke «mistet» din første kjærlighet, men «forlatt» den</a:t>
            </a:r>
          </a:p>
          <a:p>
            <a:r>
              <a:rPr lang="nb-NO" sz="3600" b="1" dirty="0"/>
              <a:t>Den første kjærlighet er Jesus</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22</a:t>
            </a:fld>
            <a:endParaRPr lang="nb-NO"/>
          </a:p>
        </p:txBody>
      </p:sp>
    </p:spTree>
    <p:extLst>
      <p:ext uri="{BB962C8B-B14F-4D97-AF65-F5344CB8AC3E}">
        <p14:creationId xmlns:p14="http://schemas.microsoft.com/office/powerpoint/2010/main" val="99733818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Frafall i det skjulte</a:t>
            </a:r>
          </a:p>
        </p:txBody>
      </p:sp>
      <p:sp>
        <p:nvSpPr>
          <p:cNvPr id="3" name="Plassholder for innhold 2"/>
          <p:cNvSpPr>
            <a:spLocks noGrp="1"/>
          </p:cNvSpPr>
          <p:nvPr>
            <p:ph idx="1"/>
          </p:nvPr>
        </p:nvSpPr>
        <p:spPr>
          <a:xfrm>
            <a:off x="457200" y="1700808"/>
            <a:ext cx="8229600" cy="4425355"/>
          </a:xfrm>
        </p:spPr>
        <p:txBody>
          <a:bodyPr>
            <a:normAutofit/>
          </a:bodyPr>
          <a:lstStyle/>
          <a:p>
            <a:r>
              <a:rPr lang="nb-NO" sz="3600" b="1" dirty="0"/>
              <a:t>Jesus tilsidesatt</a:t>
            </a:r>
          </a:p>
          <a:p>
            <a:r>
              <a:rPr lang="nb-NO" sz="3600" b="1" dirty="0"/>
              <a:t>Mer opptatt av kristen virksomhet enn av Jesus</a:t>
            </a:r>
          </a:p>
          <a:p>
            <a:r>
              <a:rPr lang="nb-NO" sz="3600" b="1" dirty="0"/>
              <a:t>Masse aktiviteter for Kristus, men liten nærhet til ham</a:t>
            </a:r>
          </a:p>
          <a:p>
            <a:r>
              <a:rPr lang="nb-NO" sz="3600" b="1" dirty="0"/>
              <a:t>Fulle hoder og travle føtter, men tomme hjerter</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23</a:t>
            </a:fld>
            <a:endParaRPr lang="nb-NO"/>
          </a:p>
        </p:txBody>
      </p:sp>
    </p:spTree>
    <p:extLst>
      <p:ext uri="{BB962C8B-B14F-4D97-AF65-F5344CB8AC3E}">
        <p14:creationId xmlns:p14="http://schemas.microsoft.com/office/powerpoint/2010/main" val="1934058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Å kjenne Jesus</a:t>
            </a:r>
          </a:p>
        </p:txBody>
      </p:sp>
      <p:sp>
        <p:nvSpPr>
          <p:cNvPr id="3" name="Plassholder for innhold 2"/>
          <p:cNvSpPr>
            <a:spLocks noGrp="1"/>
          </p:cNvSpPr>
          <p:nvPr>
            <p:ph idx="1"/>
          </p:nvPr>
        </p:nvSpPr>
        <p:spPr>
          <a:xfrm>
            <a:off x="457200" y="1844824"/>
            <a:ext cx="8229600" cy="4281339"/>
          </a:xfrm>
        </p:spPr>
        <p:txBody>
          <a:bodyPr/>
          <a:lstStyle/>
          <a:p>
            <a:r>
              <a:rPr lang="nb-NO" sz="3600" b="1" dirty="0"/>
              <a:t>«Og dette er det evige liv, at de kjenner deg, den eneste sanne Gud, og ham du utsendte, Jesus Kristus.»  (</a:t>
            </a:r>
            <a:r>
              <a:rPr lang="nb-NO" sz="3600" b="1" dirty="0" err="1"/>
              <a:t>Joh</a:t>
            </a:r>
            <a:r>
              <a:rPr lang="nb-NO" sz="3600" b="1" dirty="0"/>
              <a:t> 17,3) </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24</a:t>
            </a:fld>
            <a:endParaRPr lang="nb-NO"/>
          </a:p>
        </p:txBody>
      </p:sp>
      <p:pic>
        <p:nvPicPr>
          <p:cNvPr id="5122" name="Picture 2" descr="C:\Users\akvalbein\Pictures\Pictures\Mine bilder for web Norea\Bibelen Foto Ragnhild Natersta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4365104"/>
            <a:ext cx="3600400" cy="2065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76002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5:</a:t>
            </a:r>
          </a:p>
        </p:txBody>
      </p:sp>
      <p:sp>
        <p:nvSpPr>
          <p:cNvPr id="3" name="Plassholder for innhold 2"/>
          <p:cNvSpPr>
            <a:spLocks noGrp="1"/>
          </p:cNvSpPr>
          <p:nvPr>
            <p:ph idx="1"/>
          </p:nvPr>
        </p:nvSpPr>
        <p:spPr>
          <a:xfrm>
            <a:off x="457200" y="1772816"/>
            <a:ext cx="8229600" cy="4353347"/>
          </a:xfrm>
        </p:spPr>
        <p:txBody>
          <a:bodyPr/>
          <a:lstStyle/>
          <a:p>
            <a:r>
              <a:rPr lang="nb-NO" sz="3600" b="1" dirty="0"/>
              <a:t>«Husk derfor hva du er falt fra. Omvend deg, og gjør de første gjerninger! Men hvis ikke, så kommer jeg brått over deg og jeg vil flytte din lysestake bort fra sitt sted – hvis du ikke omvender deg.»</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25</a:t>
            </a:fld>
            <a:endParaRPr lang="nb-NO"/>
          </a:p>
        </p:txBody>
      </p:sp>
    </p:spTree>
    <p:extLst>
      <p:ext uri="{BB962C8B-B14F-4D97-AF65-F5344CB8AC3E}">
        <p14:creationId xmlns:p14="http://schemas.microsoft.com/office/powerpoint/2010/main" val="342045420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Hva omvende seg til?</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Opptatt av hva de skulle gjøre</a:t>
            </a:r>
          </a:p>
          <a:p>
            <a:r>
              <a:rPr lang="nb-NO" sz="3600" b="1" dirty="0"/>
              <a:t>Opptatt av hvem de skulle tjene</a:t>
            </a:r>
          </a:p>
          <a:p>
            <a:r>
              <a:rPr lang="nb-NO" sz="3600" b="1" dirty="0"/>
              <a:t>Opptatt av Jesus</a:t>
            </a:r>
          </a:p>
          <a:p>
            <a:r>
              <a:rPr lang="nb-NO" sz="3600" b="1" dirty="0"/>
              <a:t>Glemte nesten hva de skulle gjøre</a:t>
            </a:r>
          </a:p>
          <a:p>
            <a:r>
              <a:rPr lang="nb-NO" sz="3600" b="1" dirty="0"/>
              <a:t>Tenkte på Jesus</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26</a:t>
            </a:fld>
            <a:endParaRPr lang="nb-NO"/>
          </a:p>
        </p:txBody>
      </p:sp>
    </p:spTree>
    <p:extLst>
      <p:ext uri="{BB962C8B-B14F-4D97-AF65-F5344CB8AC3E}">
        <p14:creationId xmlns:p14="http://schemas.microsoft.com/office/powerpoint/2010/main" val="355369553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Lysestaken kan bli flyttet</a:t>
            </a:r>
          </a:p>
        </p:txBody>
      </p:sp>
      <p:sp>
        <p:nvSpPr>
          <p:cNvPr id="3" name="Plassholder for innhold 2"/>
          <p:cNvSpPr>
            <a:spLocks noGrp="1"/>
          </p:cNvSpPr>
          <p:nvPr>
            <p:ph idx="1"/>
          </p:nvPr>
        </p:nvSpPr>
        <p:spPr>
          <a:xfrm>
            <a:off x="457200" y="1916832"/>
            <a:ext cx="8229600" cy="4209331"/>
          </a:xfrm>
        </p:spPr>
        <p:txBody>
          <a:bodyPr>
            <a:normAutofit/>
          </a:bodyPr>
          <a:lstStyle/>
          <a:p>
            <a:r>
              <a:rPr lang="nb-NO" sz="3600" b="1" dirty="0"/>
              <a:t>En lysestake bærer lyset</a:t>
            </a:r>
          </a:p>
          <a:p>
            <a:r>
              <a:rPr lang="nb-NO" sz="3600" b="1" dirty="0"/>
              <a:t>Miste dem som vitner om lyset</a:t>
            </a:r>
          </a:p>
          <a:p>
            <a:r>
              <a:rPr lang="nb-NO" sz="3600" b="1" dirty="0"/>
              <a:t>Mye åndelig aktivitet, lite lys</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27</a:t>
            </a:fld>
            <a:endParaRPr lang="nb-NO"/>
          </a:p>
        </p:txBody>
      </p:sp>
      <p:pic>
        <p:nvPicPr>
          <p:cNvPr id="6146" name="Picture 2" descr="C:\Users\akvalbein\Pictures\Pictures\Mine bilder for web Norea\Lys rødt Foto Jorunn Tunhei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4293096"/>
            <a:ext cx="3482543" cy="2013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19576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6:</a:t>
            </a:r>
          </a:p>
        </p:txBody>
      </p:sp>
      <p:sp>
        <p:nvSpPr>
          <p:cNvPr id="3" name="Plassholder for innhold 2"/>
          <p:cNvSpPr>
            <a:spLocks noGrp="1"/>
          </p:cNvSpPr>
          <p:nvPr>
            <p:ph idx="1"/>
          </p:nvPr>
        </p:nvSpPr>
        <p:spPr>
          <a:xfrm>
            <a:off x="457200" y="1772816"/>
            <a:ext cx="8229600" cy="4353347"/>
          </a:xfrm>
        </p:spPr>
        <p:txBody>
          <a:bodyPr/>
          <a:lstStyle/>
          <a:p>
            <a:r>
              <a:rPr lang="nb-NO" sz="3600" b="1" dirty="0"/>
              <a:t>«Men du har dette: Du hater </a:t>
            </a:r>
            <a:r>
              <a:rPr lang="nb-NO" sz="3600" b="1" dirty="0" err="1"/>
              <a:t>nikolaittenes</a:t>
            </a:r>
            <a:r>
              <a:rPr lang="nb-NO" sz="3600" b="1" dirty="0"/>
              <a:t> gjerninger, som jeg og hater.»</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28</a:t>
            </a:fld>
            <a:endParaRPr lang="nb-NO"/>
          </a:p>
        </p:txBody>
      </p:sp>
    </p:spTree>
    <p:extLst>
      <p:ext uri="{BB962C8B-B14F-4D97-AF65-F5344CB8AC3E}">
        <p14:creationId xmlns:p14="http://schemas.microsoft.com/office/powerpoint/2010/main" val="54662808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Nikolaittene</a:t>
            </a:r>
            <a:endParaRPr lang="nb-NO" dirty="0"/>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Diakonen Nikolaus</a:t>
            </a:r>
          </a:p>
          <a:p>
            <a:r>
              <a:rPr lang="nb-NO" sz="3600" b="1" dirty="0"/>
              <a:t>Fullstendig eiendomsfellesskap</a:t>
            </a:r>
          </a:p>
          <a:p>
            <a:r>
              <a:rPr lang="nb-NO" sz="3600" b="1" dirty="0"/>
              <a:t>Felles koner</a:t>
            </a:r>
          </a:p>
          <a:p>
            <a:r>
              <a:rPr lang="nb-NO" sz="3600" b="1" dirty="0"/>
              <a:t>Antinomisme</a:t>
            </a:r>
          </a:p>
          <a:p>
            <a:r>
              <a:rPr lang="nb-NO" sz="3600" b="1" dirty="0"/>
              <a:t>Moralsk ettergivenhet</a:t>
            </a:r>
          </a:p>
          <a:p>
            <a:r>
              <a:rPr lang="nb-NO" sz="3600" b="1" dirty="0"/>
              <a:t>Aktuelt i dag?</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29</a:t>
            </a:fld>
            <a:endParaRPr lang="nb-NO"/>
          </a:p>
        </p:txBody>
      </p:sp>
    </p:spTree>
    <p:extLst>
      <p:ext uri="{BB962C8B-B14F-4D97-AF65-F5344CB8AC3E}">
        <p14:creationId xmlns:p14="http://schemas.microsoft.com/office/powerpoint/2010/main" val="373722673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Hva betyr</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Å ha forlatt sin første kjærlighet?</a:t>
            </a:r>
          </a:p>
          <a:p>
            <a:r>
              <a:rPr lang="nb-NO" sz="3600" b="1" dirty="0"/>
              <a:t>Hate </a:t>
            </a:r>
            <a:r>
              <a:rPr lang="nb-NO" sz="3600" b="1" dirty="0" err="1"/>
              <a:t>nikolaittenes</a:t>
            </a:r>
            <a:r>
              <a:rPr lang="nb-NO" sz="3600" b="1" dirty="0"/>
              <a:t> gjerninger?</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3</a:t>
            </a:fld>
            <a:endParaRPr lang="nb-NO"/>
          </a:p>
        </p:txBody>
      </p:sp>
      <p:pic>
        <p:nvPicPr>
          <p:cNvPr id="2050" name="Picture 2" descr="C:\Users\akvalbein\Pictures\Pictures\Mine bilder for web Norea\Bibelen 2 Ragnhild Natersta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3645024"/>
            <a:ext cx="4876800" cy="281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78485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Vers 7:</a:t>
            </a:r>
          </a:p>
        </p:txBody>
      </p:sp>
      <p:sp>
        <p:nvSpPr>
          <p:cNvPr id="3" name="Plassholder for innhold 2"/>
          <p:cNvSpPr>
            <a:spLocks noGrp="1"/>
          </p:cNvSpPr>
          <p:nvPr>
            <p:ph idx="1"/>
          </p:nvPr>
        </p:nvSpPr>
        <p:spPr/>
        <p:txBody>
          <a:bodyPr>
            <a:normAutofit/>
          </a:bodyPr>
          <a:lstStyle/>
          <a:p>
            <a:r>
              <a:rPr lang="nb-NO" sz="3600" b="1" dirty="0"/>
              <a:t>«Den som har øre, han høre hva Ånden sier til menighetene: Den som seirer, ham vil jeg gi å ete av livets tre, som er i Guds Paradis!»</a:t>
            </a:r>
          </a:p>
          <a:p>
            <a:r>
              <a:rPr lang="nb-NO" sz="3600" b="1" dirty="0"/>
              <a:t>Sluttappell og løfte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30</a:t>
            </a:fld>
            <a:endParaRPr lang="nb-NO"/>
          </a:p>
        </p:txBody>
      </p:sp>
      <p:pic>
        <p:nvPicPr>
          <p:cNvPr id="7170" name="Picture 2" descr="C:\Users\akvalbein\Pictures\Pictures\Mine bilder for web Norea\Tre so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4725144"/>
            <a:ext cx="309562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100443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Gå tilbake til det grunnleggende</a:t>
            </a:r>
          </a:p>
        </p:txBody>
      </p:sp>
      <p:sp>
        <p:nvSpPr>
          <p:cNvPr id="3" name="Plassholder for innhold 2"/>
          <p:cNvSpPr>
            <a:spLocks noGrp="1"/>
          </p:cNvSpPr>
          <p:nvPr>
            <p:ph idx="1"/>
          </p:nvPr>
        </p:nvSpPr>
        <p:spPr>
          <a:xfrm>
            <a:off x="457200" y="1772816"/>
            <a:ext cx="8229600" cy="4353347"/>
          </a:xfrm>
        </p:spPr>
        <p:txBody>
          <a:bodyPr>
            <a:normAutofit lnSpcReduction="10000"/>
          </a:bodyPr>
          <a:lstStyle/>
          <a:p>
            <a:r>
              <a:rPr lang="nb-NO" sz="3600" b="1" dirty="0"/>
              <a:t>De fire </a:t>
            </a:r>
            <a:r>
              <a:rPr lang="nb-NO" sz="3600" b="1" dirty="0" err="1"/>
              <a:t>B’er</a:t>
            </a:r>
            <a:r>
              <a:rPr lang="nb-NO" sz="3600" b="1" dirty="0"/>
              <a:t>: Bibel, bønn, brødsbrytelsen og brorfellesskapet</a:t>
            </a:r>
          </a:p>
          <a:p>
            <a:r>
              <a:rPr lang="nb-NO" sz="3600" b="1" dirty="0"/>
              <a:t>Stå fast i kampen mot synden</a:t>
            </a:r>
          </a:p>
          <a:p>
            <a:r>
              <a:rPr lang="nb-NO" sz="3600" b="1" dirty="0"/>
              <a:t>Vær trofast i troen, avvis det falske</a:t>
            </a:r>
          </a:p>
          <a:p>
            <a:r>
              <a:rPr lang="nb-NO" sz="3600" b="1" dirty="0"/>
              <a:t>En sann troende er en seirende troende</a:t>
            </a:r>
          </a:p>
          <a:p>
            <a:r>
              <a:rPr lang="nb-NO" sz="3600" b="1" dirty="0"/>
              <a:t>Paradisets tre gjenvunnet i Kristus</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31</a:t>
            </a:fld>
            <a:endParaRPr lang="nb-NO"/>
          </a:p>
        </p:txBody>
      </p:sp>
    </p:spTree>
    <p:extLst>
      <p:ext uri="{BB962C8B-B14F-4D97-AF65-F5344CB8AC3E}">
        <p14:creationId xmlns:p14="http://schemas.microsoft.com/office/powerpoint/2010/main" val="223587014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2204864"/>
          </a:xfrm>
        </p:spPr>
        <p:txBody>
          <a:bodyPr/>
          <a:lstStyle/>
          <a:p>
            <a:r>
              <a:rPr lang="nb-NO" dirty="0"/>
              <a:t>Forfølgelse, og problemer innenfra i forsamlingene</a:t>
            </a:r>
          </a:p>
        </p:txBody>
      </p:sp>
      <p:sp>
        <p:nvSpPr>
          <p:cNvPr id="3" name="Plassholder for innhold 2"/>
          <p:cNvSpPr>
            <a:spLocks noGrp="1"/>
          </p:cNvSpPr>
          <p:nvPr>
            <p:ph idx="1"/>
          </p:nvPr>
        </p:nvSpPr>
        <p:spPr>
          <a:xfrm>
            <a:off x="457200" y="2564904"/>
            <a:ext cx="8229600" cy="3561259"/>
          </a:xfrm>
        </p:spPr>
        <p:txBody>
          <a:bodyPr>
            <a:normAutofit/>
          </a:bodyPr>
          <a:lstStyle/>
          <a:p>
            <a:r>
              <a:rPr lang="nb-NO" sz="3600" b="1" dirty="0"/>
              <a:t>Sju brev til lokale menigheter i Lilleasia</a:t>
            </a:r>
          </a:p>
          <a:p>
            <a:r>
              <a:rPr lang="nb-NO" sz="3600" b="1" dirty="0"/>
              <a:t>Budskapet aktuelt til alle tider</a:t>
            </a:r>
          </a:p>
          <a:p>
            <a:r>
              <a:rPr lang="nb-NO" sz="3600" b="1" dirty="0"/>
              <a:t>«Den som har øre, han høre hva Ånden sier til menighetene»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4</a:t>
            </a:fld>
            <a:endParaRPr lang="nb-NO"/>
          </a:p>
        </p:txBody>
      </p:sp>
    </p:spTree>
    <p:extLst>
      <p:ext uri="{BB962C8B-B14F-4D97-AF65-F5344CB8AC3E}">
        <p14:creationId xmlns:p14="http://schemas.microsoft.com/office/powerpoint/2010/main" val="16096682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63688" y="22331"/>
            <a:ext cx="5328592" cy="6835669"/>
          </a:xfrm>
          <a:prstGeom prst="rect">
            <a:avLst/>
          </a:prstGeom>
          <a:ln>
            <a:noFill/>
          </a:ln>
          <a:effectLst>
            <a:softEdge rad="112500"/>
          </a:effectLst>
        </p:spPr>
      </p:pic>
      <p:sp>
        <p:nvSpPr>
          <p:cNvPr id="4" name="Plassholder for lysbildenummer 3"/>
          <p:cNvSpPr>
            <a:spLocks noGrp="1"/>
          </p:cNvSpPr>
          <p:nvPr>
            <p:ph type="sldNum" sz="quarter" idx="12"/>
          </p:nvPr>
        </p:nvSpPr>
        <p:spPr/>
        <p:txBody>
          <a:bodyPr/>
          <a:lstStyle/>
          <a:p>
            <a:fld id="{FAEFB388-42AA-4DF2-851A-CCA4A06B24AA}" type="slidenum">
              <a:rPr lang="nb-NO" smtClean="0"/>
              <a:t>5</a:t>
            </a:fld>
            <a:endParaRPr lang="nb-NO"/>
          </a:p>
        </p:txBody>
      </p:sp>
    </p:spTree>
    <p:extLst>
      <p:ext uri="{BB962C8B-B14F-4D97-AF65-F5344CB8AC3E}">
        <p14:creationId xmlns:p14="http://schemas.microsoft.com/office/powerpoint/2010/main" val="394895226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Samme mønster</a:t>
            </a:r>
          </a:p>
        </p:txBody>
      </p:sp>
      <p:sp>
        <p:nvSpPr>
          <p:cNvPr id="3" name="Plassholder for innhold 2"/>
          <p:cNvSpPr>
            <a:spLocks noGrp="1"/>
          </p:cNvSpPr>
          <p:nvPr>
            <p:ph idx="1"/>
          </p:nvPr>
        </p:nvSpPr>
        <p:spPr>
          <a:xfrm>
            <a:off x="457200" y="1700808"/>
            <a:ext cx="8229600" cy="4425355"/>
          </a:xfrm>
        </p:spPr>
        <p:txBody>
          <a:bodyPr>
            <a:normAutofit/>
          </a:bodyPr>
          <a:lstStyle/>
          <a:p>
            <a:r>
              <a:rPr lang="nb-NO" sz="3600" b="1" dirty="0"/>
              <a:t>1. Hvem brevet er skrevet til</a:t>
            </a:r>
          </a:p>
          <a:p>
            <a:r>
              <a:rPr lang="nb-NO" sz="3600" b="1" dirty="0"/>
              <a:t>2. Han som taler</a:t>
            </a:r>
          </a:p>
          <a:p>
            <a:r>
              <a:rPr lang="nb-NO" sz="3600" b="1" dirty="0"/>
              <a:t>3. Selve budskapet</a:t>
            </a:r>
          </a:p>
          <a:p>
            <a:r>
              <a:rPr lang="nb-NO" sz="3600" b="1" dirty="0"/>
              <a:t>4. Oppfordring til å høre</a:t>
            </a:r>
          </a:p>
          <a:p>
            <a:r>
              <a:rPr lang="nb-NO" sz="3600" b="1" dirty="0"/>
              <a:t>5. Et løfte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6</a:t>
            </a:fld>
            <a:endParaRPr lang="nb-NO"/>
          </a:p>
        </p:txBody>
      </p:sp>
    </p:spTree>
    <p:extLst>
      <p:ext uri="{BB962C8B-B14F-4D97-AF65-F5344CB8AC3E}">
        <p14:creationId xmlns:p14="http://schemas.microsoft.com/office/powerpoint/2010/main" val="60838751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Budskapet</a:t>
            </a:r>
          </a:p>
        </p:txBody>
      </p:sp>
      <p:sp>
        <p:nvSpPr>
          <p:cNvPr id="3" name="Plassholder for innhold 2"/>
          <p:cNvSpPr>
            <a:spLocks noGrp="1"/>
          </p:cNvSpPr>
          <p:nvPr>
            <p:ph idx="1"/>
          </p:nvPr>
        </p:nvSpPr>
        <p:spPr/>
        <p:txBody>
          <a:bodyPr/>
          <a:lstStyle/>
          <a:p>
            <a:r>
              <a:rPr lang="nb-NO" sz="3600" b="1" dirty="0"/>
              <a:t>«Skriv til engelen for menigheten i </a:t>
            </a:r>
            <a:r>
              <a:rPr lang="nb-NO" sz="3600" b="1" dirty="0" err="1"/>
              <a:t>Efesus</a:t>
            </a:r>
            <a:r>
              <a:rPr lang="nb-NO" sz="3600" b="1" dirty="0"/>
              <a:t>: Dette sier han som holder de sju stjernene i sin høyre hånd, han som går midt mellom de sju lysestakene av gull.» (</a:t>
            </a:r>
            <a:r>
              <a:rPr lang="nb-NO" sz="3600" b="1" dirty="0" err="1"/>
              <a:t>Åp</a:t>
            </a:r>
            <a:r>
              <a:rPr lang="nb-NO" sz="3600" b="1" dirty="0"/>
              <a:t> 2:1)</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7</a:t>
            </a:fld>
            <a:endParaRPr lang="nb-NO"/>
          </a:p>
        </p:txBody>
      </p:sp>
    </p:spTree>
    <p:extLst>
      <p:ext uri="{BB962C8B-B14F-4D97-AF65-F5344CB8AC3E}">
        <p14:creationId xmlns:p14="http://schemas.microsoft.com/office/powerpoint/2010/main" val="152150738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Engelen</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Et sendebud i stedet for Kristus. </a:t>
            </a:r>
          </a:p>
          <a:p>
            <a:r>
              <a:rPr lang="nb-NO" sz="3600" b="1" dirty="0"/>
              <a:t>Pastor, prest eller forstander.</a:t>
            </a:r>
          </a:p>
          <a:p>
            <a:r>
              <a:rPr lang="nb-NO" sz="3600" b="1" dirty="0"/>
              <a:t>Stjernene: Menighetslederne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8</a:t>
            </a:fld>
            <a:endParaRPr lang="nb-NO"/>
          </a:p>
        </p:txBody>
      </p:sp>
      <p:pic>
        <p:nvPicPr>
          <p:cNvPr id="3074" name="Picture 2" descr="C:\Users\akvalbein\Pictures\Pictures\Mine bilder for web Norea\Hyrd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4221088"/>
            <a:ext cx="3789099" cy="21609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475106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Gull-lysestakene</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Gull – svært verdifullt</a:t>
            </a:r>
          </a:p>
          <a:p>
            <a:r>
              <a:rPr lang="nb-NO" sz="3600" b="1" dirty="0"/>
              <a:t>Holder dem i sin høyre hånd</a:t>
            </a:r>
          </a:p>
          <a:p>
            <a:r>
              <a:rPr lang="nb-NO" sz="3600" b="1" dirty="0"/>
              <a:t>Jesus har større omsorg for forsamlingene sine enn vi til daglig tenker over.</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9</a:t>
            </a:fld>
            <a:endParaRPr lang="nb-NO"/>
          </a:p>
        </p:txBody>
      </p:sp>
      <p:pic>
        <p:nvPicPr>
          <p:cNvPr id="4098" name="Picture 2" descr="C:\Users\akvalbein\Pictures\Pictures\Mine bilder for web Norea\Lysestake sjuarme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9149" y="4653136"/>
            <a:ext cx="2647950" cy="157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696716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delse">
  <a:themeElements>
    <a:clrScheme name="Ledels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Ledels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edel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133</TotalTime>
  <Words>2691</Words>
  <Application>Microsoft Office PowerPoint</Application>
  <PresentationFormat>Skjermfremvisning (4:3)</PresentationFormat>
  <Paragraphs>234</Paragraphs>
  <Slides>31</Slides>
  <Notes>31</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31</vt:i4>
      </vt:variant>
    </vt:vector>
  </HeadingPairs>
  <TitlesOfParts>
    <vt:vector size="37" baseType="lpstr">
      <vt:lpstr>Arial</vt:lpstr>
      <vt:lpstr>Calibri</vt:lpstr>
      <vt:lpstr>Century Gothic</vt:lpstr>
      <vt:lpstr>Courier New</vt:lpstr>
      <vt:lpstr>Palatino Linotype</vt:lpstr>
      <vt:lpstr>Ledelse</vt:lpstr>
      <vt:lpstr>Brevet til menigheten i Efesus, Åp 2:1-7</vt:lpstr>
      <vt:lpstr>Innledningen til Åpenbaringsboken</vt:lpstr>
      <vt:lpstr>Hva betyr</vt:lpstr>
      <vt:lpstr>Forfølgelse, og problemer innenfra i forsamlingene</vt:lpstr>
      <vt:lpstr>PowerPoint-presentasjon</vt:lpstr>
      <vt:lpstr>Samme mønster</vt:lpstr>
      <vt:lpstr>Budskapet</vt:lpstr>
      <vt:lpstr>Engelen</vt:lpstr>
      <vt:lpstr>Gull-lysestakene</vt:lpstr>
      <vt:lpstr>Efesus</vt:lpstr>
      <vt:lpstr>Guden Diana</vt:lpstr>
      <vt:lpstr>Betydningsfull forsamling</vt:lpstr>
      <vt:lpstr>Skapt av rik forkynnelse</vt:lpstr>
      <vt:lpstr>Vers 2 – 3:</vt:lpstr>
      <vt:lpstr>Gud vet alt om oss</vt:lpstr>
      <vt:lpstr>Tålmodighet</vt:lpstr>
      <vt:lpstr>Falsk lære</vt:lpstr>
      <vt:lpstr>Noen bløffet</vt:lpstr>
      <vt:lpstr>Jesus advarte: Mange falske profeter</vt:lpstr>
      <vt:lpstr>Vers 4:</vt:lpstr>
      <vt:lpstr>Kalde følelser?</vt:lpstr>
      <vt:lpstr>Forlatt</vt:lpstr>
      <vt:lpstr>Frafall i det skjulte</vt:lpstr>
      <vt:lpstr>Å kjenne Jesus</vt:lpstr>
      <vt:lpstr>Vers 5:</vt:lpstr>
      <vt:lpstr>Hva omvende seg til?</vt:lpstr>
      <vt:lpstr>Lysestaken kan bli flyttet</vt:lpstr>
      <vt:lpstr>Vers 6:</vt:lpstr>
      <vt:lpstr>Nikolaittene</vt:lpstr>
      <vt:lpstr>Vers 7:</vt:lpstr>
      <vt:lpstr>Gå tilbake til det grunnleggende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Brevet til menigheten i Efesus, Åp 2:1-7</dc:title>
  <dc:creator>Asbjørn Kvalbein</dc:creator>
  <cp:lastModifiedBy>Asbjørn Kvalbein</cp:lastModifiedBy>
  <cp:revision>21</cp:revision>
  <dcterms:created xsi:type="dcterms:W3CDTF">2014-09-17T17:41:30Z</dcterms:created>
  <dcterms:modified xsi:type="dcterms:W3CDTF">2017-02-17T14:22:00Z</dcterms:modified>
</cp:coreProperties>
</file>